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58"/>
  </p:notesMasterIdLst>
  <p:handoutMasterIdLst>
    <p:handoutMasterId r:id="rId59"/>
  </p:handoutMasterIdLst>
  <p:sldIdLst>
    <p:sldId id="256" r:id="rId2"/>
    <p:sldId id="566" r:id="rId3"/>
    <p:sldId id="568" r:id="rId4"/>
    <p:sldId id="514" r:id="rId5"/>
    <p:sldId id="515" r:id="rId6"/>
    <p:sldId id="516" r:id="rId7"/>
    <p:sldId id="517" r:id="rId8"/>
    <p:sldId id="567" r:id="rId9"/>
    <p:sldId id="578" r:id="rId10"/>
    <p:sldId id="579" r:id="rId11"/>
    <p:sldId id="580" r:id="rId12"/>
    <p:sldId id="581" r:id="rId13"/>
    <p:sldId id="556" r:id="rId14"/>
    <p:sldId id="557" r:id="rId15"/>
    <p:sldId id="558" r:id="rId16"/>
    <p:sldId id="561" r:id="rId17"/>
    <p:sldId id="569" r:id="rId18"/>
    <p:sldId id="560" r:id="rId19"/>
    <p:sldId id="582" r:id="rId20"/>
    <p:sldId id="570" r:id="rId21"/>
    <p:sldId id="583" r:id="rId22"/>
    <p:sldId id="588" r:id="rId23"/>
    <p:sldId id="584" r:id="rId24"/>
    <p:sldId id="571" r:id="rId25"/>
    <p:sldId id="520" r:id="rId26"/>
    <p:sldId id="576" r:id="rId27"/>
    <p:sldId id="572" r:id="rId28"/>
    <p:sldId id="543" r:id="rId29"/>
    <p:sldId id="546" r:id="rId30"/>
    <p:sldId id="545" r:id="rId31"/>
    <p:sldId id="547" r:id="rId32"/>
    <p:sldId id="548" r:id="rId33"/>
    <p:sldId id="549" r:id="rId34"/>
    <p:sldId id="554" r:id="rId35"/>
    <p:sldId id="551" r:id="rId36"/>
    <p:sldId id="462" r:id="rId37"/>
    <p:sldId id="461" r:id="rId38"/>
    <p:sldId id="463" r:id="rId39"/>
    <p:sldId id="464" r:id="rId40"/>
    <p:sldId id="466" r:id="rId41"/>
    <p:sldId id="504" r:id="rId42"/>
    <p:sldId id="473" r:id="rId43"/>
    <p:sldId id="470" r:id="rId44"/>
    <p:sldId id="472" r:id="rId45"/>
    <p:sldId id="471" r:id="rId46"/>
    <p:sldId id="478" r:id="rId47"/>
    <p:sldId id="455" r:id="rId48"/>
    <p:sldId id="398" r:id="rId49"/>
    <p:sldId id="456" r:id="rId50"/>
    <p:sldId id="383" r:id="rId51"/>
    <p:sldId id="457" r:id="rId52"/>
    <p:sldId id="401" r:id="rId53"/>
    <p:sldId id="587" r:id="rId54"/>
    <p:sldId id="574" r:id="rId55"/>
    <p:sldId id="575" r:id="rId56"/>
    <p:sldId id="541" r:id="rId57"/>
  </p:sldIdLst>
  <p:sldSz cx="9144000" cy="6858000" type="screen4x3"/>
  <p:notesSz cx="6950075" cy="9236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ill Sans M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6161C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86255" autoAdjust="0"/>
  </p:normalViewPr>
  <p:slideViewPr>
    <p:cSldViewPr>
      <p:cViewPr varScale="1">
        <p:scale>
          <a:sx n="45" d="100"/>
          <a:sy n="45" d="100"/>
        </p:scale>
        <p:origin x="-136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7"/>
    </p:cViewPr>
  </p:sorterViewPr>
  <p:notesViewPr>
    <p:cSldViewPr>
      <p:cViewPr>
        <p:scale>
          <a:sx n="75" d="100"/>
          <a:sy n="75" d="100"/>
        </p:scale>
        <p:origin x="-1404" y="504"/>
      </p:cViewPr>
      <p:guideLst>
        <p:guide orient="horz" pos="2909"/>
        <p:guide pos="218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6768" y="0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378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6768" y="8772378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24DDDF7A-5DD7-4BD7-A54D-CC6E27983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768" y="0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008" y="4387767"/>
            <a:ext cx="5560060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378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768" y="8772378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794266E1-DB20-43DA-96A4-78C851EF0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BD91C-5026-47D0-BA31-7A15E43CB98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93099-AA36-44C0-B629-3B900CB8876A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A1B43D-8EDA-40E0-8CEF-D9BE8808ACD9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BC97C-3A48-4E7A-8781-D91C971E298A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823E2-9262-455D-81A0-7B49698F9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005AE-1175-4570-B13B-7C829F137260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8423E-6686-405D-A268-D4DDED102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9CAA6-EFD5-452C-8A3F-4AFE984B1F8C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BF8DF-517C-4EA6-92FE-CD0F7CDF7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DE51-C8A2-4B5F-8AE8-FAA452FE353D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F1380-383F-4CCF-B7D8-5DA2ABE9E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C58AF-F1FB-4147-BBBA-1E612C1AB78B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A7DE-5659-4B8C-8032-39426F3FD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34A72-D1BB-4592-BE9D-103495F91EBE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69EB-DD6F-4952-85C1-96D2A485A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E1CC2-0E0A-438B-B0B2-8EBFE978782F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27B0-4B54-4402-8F47-9D99FE829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707FD-FE30-41F0-9AF6-E308F5927CFC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13233-DEBF-4754-9921-514259495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0D156-9735-4CD9-B5CD-E3B091C2304F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742D3-6EDD-4235-8608-45696E5FC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4DFDE-3BC8-4AE4-B8AD-BFEEB50EB130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28FD-B468-44E2-BC6B-CEAA18B3D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09F6-0910-425D-B3AF-B4C83EF78B7A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237A-72AC-401C-9611-0C673EC9A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6C8DE-100C-4152-BFB7-A017D7D485BE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E8AF7-F374-4FE8-8022-78D70D273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9A12168-F345-4C6D-8244-873651C88205}" type="datetime1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3E1A7E5-ACE9-4DCB-8CBF-3FD002698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logo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6234113"/>
            <a:ext cx="5334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logo"/>
          <p:cNvPicPr>
            <a:picLocks noChangeAspect="1" noChangeArrowheads="1"/>
          </p:cNvPicPr>
          <p:nvPr userDrawn="1"/>
        </p:nvPicPr>
        <p:blipFill>
          <a:blip r:embed="rId15">
            <a:lum bright="70000" contrast="-70000"/>
          </a:blip>
          <a:srcRect/>
          <a:stretch>
            <a:fillRect/>
          </a:stretch>
        </p:blipFill>
        <p:spPr bwMode="auto">
          <a:xfrm>
            <a:off x="914400" y="1447800"/>
            <a:ext cx="68580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ransition advClick="0" advTm="4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mn.gov/mnddc/disability-litigation/videos/disabilityRights.html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5943600"/>
            <a:ext cx="9144000" cy="45720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bg2"/>
                </a:solidFill>
              </a:rPr>
              <a:t>Southern Minnesota Independent Living Enterprises &amp; Services, Inc.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794125" y="1371600"/>
            <a:ext cx="42830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US" sz="2400">
              <a:solidFill>
                <a:schemeClr val="tx1"/>
              </a:solidFill>
              <a:effectLst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676400" y="4343400"/>
            <a:ext cx="56388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Center for Independent Living</a:t>
            </a:r>
          </a:p>
        </p:txBody>
      </p:sp>
      <p:pic>
        <p:nvPicPr>
          <p:cNvPr id="2" name="Picture 9" descr="logo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57200"/>
            <a:ext cx="8305800" cy="55626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33400" y="5181600"/>
            <a:ext cx="8153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Empowering People with Disabilities Since 1990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Theory of Self Determination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Autonomy + Competencies + Relatedness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6BD4F7-4B01-439B-AF1E-A8713014144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Qualities of Relatedness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Knowledge of a person’s unique gifts </a:t>
            </a:r>
          </a:p>
          <a:p>
            <a:r>
              <a:rPr lang="en-US" smtClean="0"/>
              <a:t>Tolerance and acceptance of differences</a:t>
            </a:r>
          </a:p>
          <a:p>
            <a:r>
              <a:rPr lang="en-US" smtClean="0"/>
              <a:t>Skills for accessibility (attitudes, architecture, communications)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CC25B-557A-4462-9AA2-6CC1AF63806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Successful Support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Everybody wants their self determination to be successful </a:t>
            </a:r>
          </a:p>
          <a:p>
            <a:r>
              <a:rPr lang="en-US" smtClean="0"/>
              <a:t>Support bridges that </a:t>
            </a:r>
            <a:r>
              <a:rPr lang="en-US" sz="4000" smtClean="0"/>
              <a:t>mile</a:t>
            </a:r>
            <a:r>
              <a:rPr lang="en-US" smtClean="0"/>
              <a:t> between Self Determination and Success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8534C-B88F-4F73-9B58-228D2C2B13A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SMILES</a:t>
            </a:r>
          </a:p>
        </p:txBody>
      </p:sp>
      <p:sp>
        <p:nvSpPr>
          <p:cNvPr id="6144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i="1" smtClean="0">
                <a:solidFill>
                  <a:schemeClr val="tx2"/>
                </a:solidFill>
              </a:rPr>
              <a:t>Why is </a:t>
            </a:r>
            <a:r>
              <a:rPr lang="en-US" sz="5400" i="1" smtClean="0">
                <a:solidFill>
                  <a:schemeClr val="tx2"/>
                </a:solidFill>
              </a:rPr>
              <a:t>SMILES</a:t>
            </a:r>
            <a:r>
              <a:rPr lang="en-US" sz="4400" i="1" smtClean="0">
                <a:solidFill>
                  <a:schemeClr val="tx2"/>
                </a:solidFill>
              </a:rPr>
              <a:t> the longest word in the dictionary?</a:t>
            </a:r>
            <a:endParaRPr lang="en-US" sz="44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3DC50-FC86-47E6-B7B1-BEAFE76009F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SMILES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smtClean="0"/>
              <a:t>Because there is a </a:t>
            </a:r>
            <a:r>
              <a:rPr lang="en-US" sz="5400" smtClean="0"/>
              <a:t>MILE </a:t>
            </a:r>
            <a:r>
              <a:rPr lang="en-US" sz="4400" smtClean="0"/>
              <a:t>between the two “S’s!”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4D8A2-40C5-41C2-BE25-9E9675FCC97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SMILES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1" smtClean="0"/>
              <a:t>S</a:t>
            </a:r>
            <a:r>
              <a:rPr lang="en-US" sz="2400" smtClean="0"/>
              <a:t>elf Determination </a:t>
            </a:r>
            <a:r>
              <a:rPr lang="en-US" sz="2000" smtClean="0"/>
              <a:t>to live independently in the community requires</a:t>
            </a:r>
          </a:p>
          <a:p>
            <a:pPr>
              <a:buFontTx/>
              <a:buNone/>
            </a:pPr>
            <a:r>
              <a:rPr lang="en-US" b="1" smtClean="0"/>
              <a:t>M</a:t>
            </a:r>
            <a:r>
              <a:rPr lang="en-US" sz="2400" smtClean="0"/>
              <a:t>embership in the Community, increases access to</a:t>
            </a:r>
          </a:p>
          <a:p>
            <a:pPr>
              <a:buFontTx/>
              <a:buNone/>
            </a:pPr>
            <a:r>
              <a:rPr lang="en-US" b="1" smtClean="0"/>
              <a:t>I</a:t>
            </a:r>
            <a:r>
              <a:rPr lang="en-US" sz="2400" smtClean="0"/>
              <a:t>nclusion, and provides opportunities for a </a:t>
            </a:r>
          </a:p>
          <a:p>
            <a:pPr>
              <a:buFontTx/>
              <a:buNone/>
            </a:pPr>
            <a:r>
              <a:rPr lang="en-US" b="1" smtClean="0"/>
              <a:t>L</a:t>
            </a:r>
            <a:r>
              <a:rPr lang="en-US" sz="2400" smtClean="0"/>
              <a:t>ife of Choice and Options, which lead to</a:t>
            </a:r>
          </a:p>
          <a:p>
            <a:pPr>
              <a:buFontTx/>
              <a:buNone/>
            </a:pPr>
            <a:r>
              <a:rPr lang="en-US" b="1" smtClean="0"/>
              <a:t>E</a:t>
            </a:r>
            <a:r>
              <a:rPr lang="en-US" sz="2400" smtClean="0"/>
              <a:t>xperience that is necessary for</a:t>
            </a:r>
          </a:p>
          <a:p>
            <a:pPr>
              <a:buFontTx/>
              <a:buNone/>
            </a:pPr>
            <a:r>
              <a:rPr lang="en-US" b="1" smtClean="0"/>
              <a:t>S</a:t>
            </a:r>
            <a:r>
              <a:rPr lang="en-US" sz="2400" smtClean="0"/>
              <a:t>uccess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B39DB-5103-40FD-A461-711863AE28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Consumer Education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mtClean="0"/>
              <a:t>Everybody has Human Rights to be treated with dignity and respect.</a:t>
            </a:r>
          </a:p>
          <a:p>
            <a:r>
              <a:rPr lang="en-US" sz="1800" smtClean="0"/>
              <a:t>You have the right to speak for yourself and make your own life decisions. </a:t>
            </a:r>
          </a:p>
          <a:p>
            <a:pPr>
              <a:buFontTx/>
              <a:buNone/>
            </a:pPr>
            <a:r>
              <a:rPr lang="en-US" sz="1800" smtClean="0"/>
              <a:t> </a:t>
            </a:r>
          </a:p>
          <a:p>
            <a:r>
              <a:rPr lang="en-US" sz="1800" smtClean="0"/>
              <a:t>Self Advocacy: speaking up for yourself</a:t>
            </a:r>
          </a:p>
          <a:p>
            <a:r>
              <a:rPr lang="en-US" sz="1800" smtClean="0"/>
              <a:t>Self Determination: deciding for yourself</a:t>
            </a:r>
          </a:p>
          <a:p>
            <a:pPr>
              <a:buFontTx/>
              <a:buNone/>
            </a:pPr>
            <a:r>
              <a:rPr lang="en-US" sz="1800" smtClean="0"/>
              <a:t> </a:t>
            </a:r>
          </a:p>
          <a:p>
            <a:r>
              <a:rPr lang="en-US" sz="1800" smtClean="0"/>
              <a:t>Dignity: having your human rights respected</a:t>
            </a:r>
          </a:p>
          <a:p>
            <a:r>
              <a:rPr lang="en-US" sz="1800" smtClean="0"/>
              <a:t>Self Respect: self advocacy for your own human rights and dignity</a:t>
            </a:r>
          </a:p>
          <a:p>
            <a:endParaRPr lang="en-US" sz="1800" smtClean="0"/>
          </a:p>
          <a:p>
            <a:r>
              <a:rPr lang="en-US" sz="1800" smtClean="0"/>
              <a:t>Independence: A person’s own choice or decision</a:t>
            </a:r>
          </a:p>
          <a:p>
            <a:r>
              <a:rPr lang="en-US" sz="1800" smtClean="0"/>
              <a:t>Dignity of Risk: The right to learn from failure</a:t>
            </a:r>
          </a:p>
          <a:p>
            <a:pPr>
              <a:buFontTx/>
              <a:buNone/>
            </a:pPr>
            <a:endParaRPr lang="en-US" sz="18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59D326-E58E-427A-B460-4ACCC473D8A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 smtClean="0">
                <a:solidFill>
                  <a:srgbClr val="6161CB"/>
                </a:solidFill>
              </a:rPr>
              <a:t>Self Determination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Successful people know what they want to do in life. They </a:t>
            </a:r>
            <a:r>
              <a:rPr lang="en-US" sz="2400" i="1" u="sng" smtClean="0"/>
              <a:t>decide</a:t>
            </a:r>
            <a:r>
              <a:rPr lang="en-US" sz="2400" smtClean="0"/>
              <a:t> to succeed. </a:t>
            </a:r>
          </a:p>
          <a:p>
            <a:endParaRPr lang="en-US" sz="2400" smtClean="0"/>
          </a:p>
          <a:p>
            <a:r>
              <a:rPr lang="en-US" sz="2400" smtClean="0"/>
              <a:t>They find out what their choices are, and what skills and abilities they need so they can act on their choices.  They </a:t>
            </a:r>
            <a:r>
              <a:rPr lang="en-US" sz="2400" i="1" u="sng" smtClean="0"/>
              <a:t>empower</a:t>
            </a:r>
            <a:r>
              <a:rPr lang="en-US" sz="2400" smtClean="0"/>
              <a:t> themselves to be successful. </a:t>
            </a:r>
          </a:p>
          <a:p>
            <a:endParaRPr lang="en-US" sz="2400" smtClean="0"/>
          </a:p>
          <a:p>
            <a:r>
              <a:rPr lang="en-US" sz="2400" smtClean="0"/>
              <a:t>People use their power to get the success they want. They </a:t>
            </a:r>
            <a:r>
              <a:rPr lang="en-US" sz="2400" i="1" u="sng" smtClean="0"/>
              <a:t>leverage </a:t>
            </a:r>
            <a:r>
              <a:rPr lang="en-US" sz="2400" smtClean="0"/>
              <a:t>their skills. 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ED515-1374-4323-BF73-6FA897EE859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SMILES Self Determination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4000" dirty="0" smtClean="0"/>
          </a:p>
          <a:p>
            <a:pPr algn="ctr">
              <a:buFontTx/>
              <a:buNone/>
            </a:pPr>
            <a:r>
              <a:rPr lang="en-US" sz="4000" dirty="0" smtClean="0"/>
              <a:t>Choices + Skill = Empowerment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CC677-3B2B-483E-9E27-3B26C567AE0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From Philosophy to Success</a:t>
            </a:r>
            <a:endParaRPr lang="en-US" b="1" i="1" dirty="0">
              <a:solidFill>
                <a:srgbClr val="6161C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3A7DE-5659-4B8C-8032-39426F3FD91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52600"/>
            <a:ext cx="6762866" cy="240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E7073-401B-4793-952E-797E27934BC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153400" cy="960438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Mission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524000"/>
            <a:ext cx="8001000" cy="3581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SMILES Center for Independent Living (CIL) is a nonprofit organization committed to providing a wide array of services to assist individuals with disabilities to live independently, pursue meaningful goals, and have the same opportunities and choices as all persons.</a:t>
            </a:r>
          </a:p>
        </p:txBody>
      </p:sp>
      <p:pic>
        <p:nvPicPr>
          <p:cNvPr id="207876" name="Picture 4" descr="j02889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5029200"/>
            <a:ext cx="38100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30BD9F-509E-46B7-9255-457E6505326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dirty="0" smtClean="0">
                <a:solidFill>
                  <a:srgbClr val="6161CB"/>
                </a:solidFill>
              </a:rPr>
              <a:t>SMILES History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 SMILES Opened in 1990</a:t>
            </a:r>
          </a:p>
          <a:p>
            <a:pPr eaLnBrk="1" hangingPunct="1">
              <a:defRPr/>
            </a:pPr>
            <a:r>
              <a:rPr lang="en-US" dirty="0" smtClean="0"/>
              <a:t>Certified Center for Independent Living</a:t>
            </a:r>
          </a:p>
          <a:p>
            <a:pPr lvl="1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consumer-controlled</a:t>
            </a:r>
            <a:r>
              <a:rPr lang="en-US" sz="2000" dirty="0" smtClean="0">
                <a:ea typeface="+mn-ea"/>
                <a:cs typeface="+mn-cs"/>
              </a:rPr>
              <a:t> </a:t>
            </a:r>
          </a:p>
          <a:p>
            <a:pPr lvl="1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community-based</a:t>
            </a:r>
          </a:p>
          <a:p>
            <a:pPr lvl="1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cross-disability </a:t>
            </a:r>
          </a:p>
          <a:p>
            <a:pPr lvl="1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nonresidential</a:t>
            </a:r>
          </a:p>
          <a:p>
            <a:pPr lvl="1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private, nonprofit agencies  </a:t>
            </a:r>
          </a:p>
          <a:p>
            <a:pPr lvl="1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designed and operated within local communities by 	individuals with disabilities</a:t>
            </a:r>
            <a:endParaRPr lang="en-US" sz="2400" dirty="0" smtClean="0"/>
          </a:p>
          <a:p>
            <a:pPr lvl="1" eaLnBrk="1" hangingPunct="1">
              <a:buFontTx/>
              <a:buNone/>
              <a:defRPr/>
            </a:pPr>
            <a:endParaRPr lang="en-US" sz="2000" dirty="0" smtClean="0"/>
          </a:p>
          <a:p>
            <a:pPr lvl="1"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en-US" sz="2000" dirty="0" smtClean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CIL as a Unique Model</a:t>
            </a:r>
            <a:endParaRPr lang="en-US" b="1" i="1" dirty="0">
              <a:solidFill>
                <a:srgbClr val="6161C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 / Social / Rehab</a:t>
            </a:r>
          </a:p>
          <a:p>
            <a:pPr lvl="1"/>
            <a:r>
              <a:rPr lang="en-US" dirty="0" smtClean="0"/>
              <a:t>Evolved from Protection Model   </a:t>
            </a:r>
            <a:r>
              <a:rPr lang="en-US" dirty="0" err="1" smtClean="0"/>
              <a:t>vs</a:t>
            </a:r>
            <a:endParaRPr lang="en-US" dirty="0" smtClean="0"/>
          </a:p>
          <a:p>
            <a:pPr lvl="1"/>
            <a:r>
              <a:rPr lang="en-US" dirty="0" smtClean="0"/>
              <a:t>Self Determination </a:t>
            </a:r>
          </a:p>
          <a:p>
            <a:pPr lvl="1">
              <a:buNone/>
            </a:pPr>
            <a:endParaRPr lang="en-US" sz="1600" dirty="0" smtClean="0"/>
          </a:p>
          <a:p>
            <a:r>
              <a:rPr lang="en-US" dirty="0" smtClean="0"/>
              <a:t>ARC / LEEP / MRCI / HMC / VR / SSB-HD</a:t>
            </a:r>
          </a:p>
          <a:p>
            <a:pPr lvl="1"/>
            <a:r>
              <a:rPr lang="en-US" dirty="0" smtClean="0"/>
              <a:t>Licensed or Certified for specific focus</a:t>
            </a:r>
          </a:p>
          <a:p>
            <a:pPr lvl="1"/>
            <a:r>
              <a:rPr lang="en-US" dirty="0" smtClean="0"/>
              <a:t>IL Philosophy is collaborative (whole person)</a:t>
            </a:r>
          </a:p>
          <a:p>
            <a:pPr lvl="2">
              <a:buNone/>
            </a:pPr>
            <a:r>
              <a:rPr lang="en-US" sz="3600" dirty="0" smtClean="0"/>
              <a:t>Choices + Skills = Empowerment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3A7DE-5659-4B8C-8032-39426F3FD91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advClick="0" advTm="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Residential Models</a:t>
            </a:r>
            <a:endParaRPr lang="en-US" b="1" i="1" dirty="0">
              <a:solidFill>
                <a:srgbClr val="6161C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Private Home self and family support</a:t>
            </a:r>
          </a:p>
          <a:p>
            <a:r>
              <a:rPr lang="en-US" dirty="0" smtClean="0"/>
              <a:t>Private Home with services</a:t>
            </a:r>
          </a:p>
          <a:p>
            <a:pPr lvl="1"/>
            <a:r>
              <a:rPr lang="en-US" dirty="0" smtClean="0"/>
              <a:t>Health care coverage</a:t>
            </a:r>
          </a:p>
          <a:p>
            <a:pPr lvl="1"/>
            <a:r>
              <a:rPr lang="en-US" dirty="0" smtClean="0"/>
              <a:t>Home and Community Based Services</a:t>
            </a:r>
          </a:p>
          <a:p>
            <a:r>
              <a:rPr lang="en-US" dirty="0" smtClean="0"/>
              <a:t>Group Residential Housing </a:t>
            </a:r>
          </a:p>
          <a:p>
            <a:r>
              <a:rPr lang="en-US" dirty="0" smtClean="0"/>
              <a:t>Institutional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3A7DE-5659-4B8C-8032-39426F3FD91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advClick="0"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Qualities of Support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Knowledge of a person’s unique gifts </a:t>
            </a:r>
          </a:p>
          <a:p>
            <a:r>
              <a:rPr lang="en-US" smtClean="0"/>
              <a:t>Tolerance and acceptance of differences</a:t>
            </a:r>
          </a:p>
          <a:p>
            <a:r>
              <a:rPr lang="en-US" smtClean="0"/>
              <a:t>Skills for accessibility (attitudes, architecture, communications)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193CC-1CD6-4B7E-936D-B3E1780793F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dirty="0" smtClean="0">
                <a:solidFill>
                  <a:srgbClr val="6161CB"/>
                </a:solidFill>
              </a:rPr>
              <a:t>CIL Four Core Services</a:t>
            </a:r>
          </a:p>
        </p:txBody>
      </p:sp>
      <p:sp>
        <p:nvSpPr>
          <p:cNvPr id="2355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Information and Referral</a:t>
            </a:r>
          </a:p>
          <a:p>
            <a:pPr eaLnBrk="1" hangingPunct="1"/>
            <a:r>
              <a:rPr lang="en-US" dirty="0" smtClean="0"/>
              <a:t>Systems and Individual Advocacy</a:t>
            </a:r>
          </a:p>
          <a:p>
            <a:pPr eaLnBrk="1" hangingPunct="1"/>
            <a:r>
              <a:rPr lang="en-US" dirty="0" smtClean="0"/>
              <a:t>Peer Counseling</a:t>
            </a:r>
          </a:p>
          <a:p>
            <a:pPr eaLnBrk="1" hangingPunct="1"/>
            <a:r>
              <a:rPr lang="en-US" dirty="0" smtClean="0"/>
              <a:t>Independent Living Skills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F9CEF-2A76-4233-B6D6-16F034A5FEE3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Service Areas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Daily Living </a:t>
            </a:r>
          </a:p>
          <a:p>
            <a:pPr eaLnBrk="1" hangingPunct="1"/>
            <a:r>
              <a:rPr lang="en-US" smtClean="0"/>
              <a:t>Housing</a:t>
            </a:r>
          </a:p>
          <a:p>
            <a:pPr eaLnBrk="1" hangingPunct="1"/>
            <a:r>
              <a:rPr lang="en-US" smtClean="0"/>
              <a:t>Transportation</a:t>
            </a:r>
          </a:p>
          <a:p>
            <a:pPr eaLnBrk="1" hangingPunct="1"/>
            <a:r>
              <a:rPr lang="en-US" smtClean="0"/>
              <a:t>Employment</a:t>
            </a:r>
          </a:p>
          <a:p>
            <a:pPr eaLnBrk="1" hangingPunct="1"/>
            <a:r>
              <a:rPr lang="en-US" smtClean="0"/>
              <a:t>Education</a:t>
            </a:r>
          </a:p>
          <a:p>
            <a:pPr eaLnBrk="1" hangingPunct="1"/>
            <a:r>
              <a:rPr lang="en-US" smtClean="0"/>
              <a:t>Recreation</a:t>
            </a:r>
          </a:p>
          <a:p>
            <a:pPr eaLnBrk="1" hangingPunct="1"/>
            <a:r>
              <a:rPr lang="en-US" smtClean="0"/>
              <a:t>Accessing Community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D6C628-E4E0-4D7E-9403-AA39195FDDFF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SMILES CIL Programs</a:t>
            </a:r>
            <a:endParaRPr lang="en-US" b="1" i="1" dirty="0">
              <a:solidFill>
                <a:srgbClr val="6161C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Community Services</a:t>
            </a:r>
          </a:p>
          <a:p>
            <a:r>
              <a:rPr lang="en-US" dirty="0" smtClean="0"/>
              <a:t>Ramp Project</a:t>
            </a:r>
          </a:p>
          <a:p>
            <a:r>
              <a:rPr lang="en-US" dirty="0" smtClean="0"/>
              <a:t>Assistive Technology and Access</a:t>
            </a:r>
          </a:p>
          <a:p>
            <a:pPr lvl="1"/>
            <a:r>
              <a:rPr lang="en-US" dirty="0" smtClean="0"/>
              <a:t>Ramp Project</a:t>
            </a:r>
          </a:p>
          <a:p>
            <a:r>
              <a:rPr lang="en-US" dirty="0" smtClean="0"/>
              <a:t>PCA Choice</a:t>
            </a:r>
          </a:p>
          <a:p>
            <a:r>
              <a:rPr lang="en-US" dirty="0" smtClean="0"/>
              <a:t>Transition From School to Community</a:t>
            </a:r>
          </a:p>
          <a:p>
            <a:r>
              <a:rPr lang="en-US" dirty="0" smtClean="0"/>
              <a:t>Nursing Home Relocation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3A7DE-5659-4B8C-8032-39426F3FD91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BD6A4-B3B0-4183-922C-0860E0144899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Advocacy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chemeClr val="accent2"/>
                </a:solidFill>
              </a:rPr>
              <a:t>Advocacy is essential as people with disabilities work to build independent lives</a:t>
            </a:r>
          </a:p>
          <a:p>
            <a:pPr marL="800100" lvl="2" indent="0">
              <a:lnSpc>
                <a:spcPct val="90000"/>
              </a:lnSpc>
              <a:spcBef>
                <a:spcPct val="50000"/>
              </a:spcBef>
            </a:pPr>
            <a:r>
              <a:rPr lang="en-US" dirty="0" smtClean="0"/>
              <a:t>SMILES  provides consumer and community advocacy</a:t>
            </a:r>
          </a:p>
          <a:p>
            <a:pPr marL="800100" lvl="2" indent="0">
              <a:lnSpc>
                <a:spcPct val="90000"/>
              </a:lnSpc>
              <a:spcBef>
                <a:spcPct val="50000"/>
              </a:spcBef>
            </a:pPr>
            <a:r>
              <a:rPr lang="en-US" dirty="0" smtClean="0"/>
              <a:t>SMILES works with individuals to obtain necessary support services </a:t>
            </a:r>
          </a:p>
          <a:p>
            <a:pPr marL="800100" lvl="2" indent="0">
              <a:lnSpc>
                <a:spcPct val="90000"/>
              </a:lnSpc>
              <a:spcBef>
                <a:spcPct val="50000"/>
              </a:spcBef>
            </a:pPr>
            <a:r>
              <a:rPr lang="en-US" dirty="0" smtClean="0"/>
              <a:t>SMILES supports efforts to initiate change in the community at large</a:t>
            </a:r>
          </a:p>
          <a:p>
            <a:pPr marL="0" indent="0">
              <a:lnSpc>
                <a:spcPct val="90000"/>
              </a:lnSpc>
            </a:pPr>
            <a:endParaRPr lang="en-US" dirty="0" smtClean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Citizens for Accessibility</a:t>
            </a:r>
          </a:p>
        </p:txBody>
      </p:sp>
      <p:pic>
        <p:nvPicPr>
          <p:cNvPr id="25603" name="Picture 4" descr="P101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27025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5" descr="P101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447800"/>
            <a:ext cx="3176588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70271A-0302-46DB-932B-8083E559ECB0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IL Skills Training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Individual, or small group basis     </a:t>
            </a:r>
          </a:p>
          <a:p>
            <a:pPr lvl="1"/>
            <a:r>
              <a:rPr lang="en-US" dirty="0" smtClean="0"/>
              <a:t>consumer’s home, </a:t>
            </a:r>
          </a:p>
          <a:p>
            <a:pPr lvl="1"/>
            <a:r>
              <a:rPr lang="en-US" dirty="0" smtClean="0"/>
              <a:t>community, </a:t>
            </a:r>
          </a:p>
          <a:p>
            <a:pPr lvl="1"/>
            <a:r>
              <a:rPr lang="en-US" dirty="0" smtClean="0"/>
              <a:t>Assessment Center. </a:t>
            </a:r>
          </a:p>
          <a:p>
            <a:r>
              <a:rPr lang="en-US" dirty="0" smtClean="0"/>
              <a:t>Practical assistance </a:t>
            </a:r>
          </a:p>
          <a:p>
            <a:pPr lvl="1"/>
            <a:r>
              <a:rPr lang="en-US" dirty="0" smtClean="0"/>
              <a:t>increase independence in the community</a:t>
            </a:r>
          </a:p>
          <a:p>
            <a:pPr lvl="1"/>
            <a:r>
              <a:rPr lang="en-US" dirty="0" smtClean="0"/>
              <a:t>resources and options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>
                <a:solidFill>
                  <a:srgbClr val="6161CB"/>
                </a:solidFill>
              </a:rPr>
              <a:t>Independent Living Philosophy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Self Determination</a:t>
            </a:r>
          </a:p>
          <a:p>
            <a:pPr lvl="1"/>
            <a:r>
              <a:rPr lang="en-US" smtClean="0"/>
              <a:t>Right to make life decisions for oneself</a:t>
            </a:r>
          </a:p>
          <a:p>
            <a:pPr lvl="1"/>
            <a:r>
              <a:rPr lang="en-US" smtClean="0"/>
              <a:t>Choose from available options</a:t>
            </a:r>
          </a:p>
          <a:p>
            <a:pPr lvl="1"/>
            <a:r>
              <a:rPr lang="en-US" smtClean="0"/>
              <a:t>Define success on one’s own terms</a:t>
            </a:r>
          </a:p>
          <a:p>
            <a:r>
              <a:rPr lang="en-US" smtClean="0"/>
              <a:t>Ed Roberts</a:t>
            </a:r>
          </a:p>
          <a:p>
            <a:pPr lvl="1"/>
            <a:r>
              <a:rPr lang="en-US" smtClean="0"/>
              <a:t>Polio</a:t>
            </a:r>
          </a:p>
          <a:p>
            <a:pPr lvl="1"/>
            <a:r>
              <a:rPr lang="en-US" smtClean="0"/>
              <a:t>University of California at Berkeley</a:t>
            </a:r>
          </a:p>
          <a:p>
            <a:pPr lvl="1"/>
            <a:r>
              <a:rPr lang="en-US" smtClean="0"/>
              <a:t>Berkeley Center for Independent Living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ED3B7-A2FF-4B31-B575-894D5773415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Bonnie Jacobsen</a:t>
            </a:r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 Program Manager</a:t>
            </a:r>
          </a:p>
          <a:p>
            <a:pPr lvl="1"/>
            <a:r>
              <a:rPr lang="en-US" dirty="0" smtClean="0"/>
              <a:t>In-service Training</a:t>
            </a:r>
          </a:p>
          <a:p>
            <a:pPr lvl="1"/>
            <a:r>
              <a:rPr lang="en-US" dirty="0" smtClean="0"/>
              <a:t>Consumer Support</a:t>
            </a:r>
          </a:p>
          <a:p>
            <a:pPr lvl="1"/>
            <a:r>
              <a:rPr lang="en-US" dirty="0" smtClean="0"/>
              <a:t>Transition</a:t>
            </a:r>
          </a:p>
          <a:p>
            <a:pPr lvl="1">
              <a:buFontTx/>
              <a:buNone/>
            </a:pPr>
            <a:endParaRPr lang="en-US" dirty="0" smtClean="0"/>
          </a:p>
        </p:txBody>
      </p:sp>
      <p:pic>
        <p:nvPicPr>
          <p:cNvPr id="27652" name="Picture 6" descr="Bonn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4000"/>
            <a:ext cx="34940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3D1F3-9B32-4A07-8710-367F63D6AC93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IL Program Includes: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r>
              <a:rPr lang="en-US" smtClean="0"/>
              <a:t>Socialization</a:t>
            </a:r>
          </a:p>
          <a:p>
            <a:r>
              <a:rPr lang="en-US" smtClean="0"/>
              <a:t>Transportation</a:t>
            </a:r>
          </a:p>
          <a:p>
            <a:r>
              <a:rPr lang="en-US" smtClean="0"/>
              <a:t>Sexuality</a:t>
            </a:r>
          </a:p>
          <a:p>
            <a:r>
              <a:rPr lang="en-US" smtClean="0"/>
              <a:t>Self-advocacy</a:t>
            </a:r>
          </a:p>
          <a:p>
            <a:r>
              <a:rPr lang="en-US" smtClean="0"/>
              <a:t>Health care</a:t>
            </a:r>
          </a:p>
          <a:p>
            <a:r>
              <a:rPr lang="en-US" smtClean="0"/>
              <a:t>Financial management</a:t>
            </a:r>
          </a:p>
          <a:p>
            <a:r>
              <a:rPr lang="en-US" smtClean="0"/>
              <a:t>Community resources</a:t>
            </a:r>
          </a:p>
          <a:p>
            <a:r>
              <a:rPr lang="en-US" smtClean="0"/>
              <a:t>Employment</a:t>
            </a:r>
          </a:p>
          <a:p>
            <a:r>
              <a:rPr lang="en-US" smtClean="0"/>
              <a:t>Safety</a:t>
            </a:r>
          </a:p>
        </p:txBody>
      </p:sp>
      <p:sp>
        <p:nvSpPr>
          <p:cNvPr id="2970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341438"/>
            <a:ext cx="4038600" cy="4525962"/>
          </a:xfrm>
        </p:spPr>
        <p:txBody>
          <a:bodyPr/>
          <a:lstStyle/>
          <a:p>
            <a:r>
              <a:rPr lang="en-US" smtClean="0"/>
              <a:t>Housing </a:t>
            </a:r>
          </a:p>
          <a:p>
            <a:r>
              <a:rPr lang="en-US" smtClean="0"/>
              <a:t>Disability awareness</a:t>
            </a:r>
          </a:p>
          <a:p>
            <a:r>
              <a:rPr lang="en-US" smtClean="0"/>
              <a:t>Recreation and leisure</a:t>
            </a:r>
          </a:p>
          <a:p>
            <a:r>
              <a:rPr lang="en-US" smtClean="0"/>
              <a:t>Educational Opportunities</a:t>
            </a:r>
          </a:p>
          <a:p>
            <a:r>
              <a:rPr lang="en-US" smtClean="0"/>
              <a:t>Homemaking </a:t>
            </a:r>
          </a:p>
          <a:p>
            <a:r>
              <a:rPr lang="en-US" smtClean="0"/>
              <a:t>Food Preparation</a:t>
            </a:r>
          </a:p>
          <a:p>
            <a:r>
              <a:rPr lang="en-US" smtClean="0"/>
              <a:t>Assistive Technology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63E15-BB75-492E-89FB-836DB8541A4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Assessment and Training</a:t>
            </a:r>
          </a:p>
        </p:txBody>
      </p:sp>
      <p:pic>
        <p:nvPicPr>
          <p:cNvPr id="30724" name="Picture 3" descr="Student at Sto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133600"/>
            <a:ext cx="35814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joh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44196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03EDE6-BD58-48D7-BA4D-15A0700D8B7C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smtClean="0">
                <a:solidFill>
                  <a:srgbClr val="6161CB"/>
                </a:solidFill>
              </a:rPr>
              <a:t>Transition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44958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/>
              <a:t>Transition from school to community is significant for every young person with a disability. 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Small group independent living skills training sessions are provided at the school, in the community,  and at SMILES.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This program is available to students with disabilities between the ages of 14 and 21.</a:t>
            </a:r>
          </a:p>
          <a:p>
            <a:pPr>
              <a:lnSpc>
                <a:spcPct val="80000"/>
              </a:lnSpc>
            </a:pPr>
            <a:endParaRPr lang="en-US" sz="2800" smtClean="0"/>
          </a:p>
        </p:txBody>
      </p:sp>
      <p:pic>
        <p:nvPicPr>
          <p:cNvPr id="31749" name="Picture 4" descr="Fairmont Stud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78063"/>
            <a:ext cx="3810000" cy="30559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Drivers Education </a:t>
            </a:r>
            <a:endParaRPr lang="en-US" b="1" i="1" dirty="0">
              <a:solidFill>
                <a:srgbClr val="6161C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3A7DE-5659-4B8C-8032-39426F3FD91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1688" y="2380380"/>
            <a:ext cx="5340624" cy="296560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CDA7B-C7DC-4807-ADDE-AF3C74170CE8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Traci Windschitl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PCA Choice 						            	Program Manager</a:t>
            </a:r>
          </a:p>
          <a:p>
            <a:pPr lvl="1"/>
            <a:r>
              <a:rPr lang="en-US" dirty="0" smtClean="0"/>
              <a:t>Individual Choice</a:t>
            </a:r>
          </a:p>
          <a:p>
            <a:pPr lvl="1"/>
            <a:r>
              <a:rPr lang="en-US" dirty="0" smtClean="0"/>
              <a:t>Consumer Control</a:t>
            </a:r>
          </a:p>
          <a:p>
            <a:pPr lvl="1"/>
            <a:r>
              <a:rPr lang="en-US" dirty="0" smtClean="0"/>
              <a:t>Fiscal Intermediary</a:t>
            </a:r>
          </a:p>
          <a:p>
            <a:pPr lvl="2"/>
            <a:r>
              <a:rPr lang="en-US" dirty="0" smtClean="0"/>
              <a:t>Certified 2004</a:t>
            </a:r>
          </a:p>
          <a:p>
            <a:pPr lvl="1">
              <a:buFontTx/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 descr="Traci headsh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1752600"/>
            <a:ext cx="2685678" cy="3079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C6B80-8512-4DB1-8CEF-93879FFB3D82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i="1" smtClean="0">
                <a:solidFill>
                  <a:srgbClr val="6161CB"/>
                </a:solidFill>
              </a:rPr>
              <a:t>Regional Technology Center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244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2800" smtClean="0"/>
              <a:t>Access the Internet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1200" smtClean="0"/>
          </a:p>
          <a:p>
            <a:pPr eaLnBrk="1" hangingPunct="1">
              <a:lnSpc>
                <a:spcPct val="70000"/>
              </a:lnSpc>
            </a:pPr>
            <a:r>
              <a:rPr lang="en-US" sz="2800" smtClean="0"/>
              <a:t>Computer Training &amp; Assistance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1200" smtClean="0"/>
          </a:p>
          <a:p>
            <a:pPr eaLnBrk="1" hangingPunct="1">
              <a:lnSpc>
                <a:spcPct val="70000"/>
              </a:lnSpc>
            </a:pPr>
            <a:r>
              <a:rPr lang="en-US" sz="2800" smtClean="0"/>
              <a:t>Computer Access Technology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 smtClean="0"/>
              <a:t>Speech Recognition Software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 smtClean="0"/>
              <a:t>Low Vision Software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 smtClean="0"/>
              <a:t>Large Key Keyboards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 smtClean="0"/>
              <a:t>Adaptive Mice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sz="1200" smtClean="0"/>
          </a:p>
          <a:p>
            <a:pPr eaLnBrk="1" hangingPunct="1">
              <a:lnSpc>
                <a:spcPct val="70000"/>
              </a:lnSpc>
            </a:pPr>
            <a:r>
              <a:rPr lang="en-US" sz="2800" smtClean="0"/>
              <a:t>Daily Living Aids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 smtClean="0"/>
              <a:t>Dressing Aids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 smtClean="0"/>
              <a:t>Adaptive Kitchen Utensils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 smtClean="0"/>
              <a:t>Adaptive Devices for Hearing </a:t>
            </a:r>
          </a:p>
          <a:p>
            <a:pPr lvl="2" eaLnBrk="1" hangingPunct="1">
              <a:lnSpc>
                <a:spcPct val="70000"/>
              </a:lnSpc>
              <a:buFontTx/>
              <a:buNone/>
            </a:pPr>
            <a:r>
              <a:rPr lang="en-US" smtClean="0"/>
              <a:t>Impaired / Vision Impaired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smtClean="0"/>
          </a:p>
        </p:txBody>
      </p:sp>
      <p:pic>
        <p:nvPicPr>
          <p:cNvPr id="38917" name="Picture 4" descr="100_1020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733800"/>
            <a:ext cx="29083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CF9C60-4213-45BA-B095-A61517B80B04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Howard Rosten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30763"/>
          </a:xfr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/>
            <a:r>
              <a:rPr lang="en-US" smtClean="0"/>
              <a:t>I &amp; R Manager</a:t>
            </a:r>
          </a:p>
          <a:p>
            <a:pPr lvl="1" eaLnBrk="1" hangingPunct="1">
              <a:buFontTx/>
              <a:buNone/>
            </a:pPr>
            <a:endParaRPr lang="en-US" sz="800" smtClean="0"/>
          </a:p>
          <a:p>
            <a:pPr lvl="1" eaLnBrk="1" hangingPunct="1"/>
            <a:r>
              <a:rPr lang="en-US" sz="2000" smtClean="0"/>
              <a:t>Information </a:t>
            </a:r>
          </a:p>
          <a:p>
            <a:pPr lvl="2" eaLnBrk="1" hangingPunct="1">
              <a:buFontTx/>
              <a:buNone/>
            </a:pPr>
            <a:r>
              <a:rPr lang="en-US" sz="2000" smtClean="0"/>
              <a:t>and Referral</a:t>
            </a:r>
          </a:p>
          <a:p>
            <a:pPr lvl="1" eaLnBrk="1" hangingPunct="1"/>
            <a:r>
              <a:rPr lang="en-US" sz="2000" smtClean="0"/>
              <a:t>Assistive                                                                        	Technology </a:t>
            </a:r>
          </a:p>
          <a:p>
            <a:pPr lvl="1" eaLnBrk="1" hangingPunct="1"/>
            <a:r>
              <a:rPr lang="en-US" sz="2000" smtClean="0"/>
              <a:t>Electronics </a:t>
            </a:r>
          </a:p>
          <a:p>
            <a:pPr lvl="2" eaLnBrk="1" hangingPunct="1">
              <a:buFontTx/>
              <a:buNone/>
            </a:pPr>
            <a:r>
              <a:rPr lang="en-US" sz="2000" smtClean="0"/>
              <a:t>Recycling</a:t>
            </a:r>
          </a:p>
          <a:p>
            <a:pPr lvl="1" eaLnBrk="1" hangingPunct="1"/>
            <a:r>
              <a:rPr lang="en-US" sz="2000" smtClean="0"/>
              <a:t>Ramp Program</a:t>
            </a:r>
          </a:p>
          <a:p>
            <a:pPr lvl="1"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lvl="1" eaLnBrk="1" hangingPunct="1"/>
            <a:endParaRPr lang="en-US" smtClean="0"/>
          </a:p>
        </p:txBody>
      </p:sp>
      <p:pic>
        <p:nvPicPr>
          <p:cNvPr id="37893" name="Picture 5" descr="howard 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3492500" cy="374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76932-0DA2-4974-935B-AB4C19A7F3BF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Lending Library</a:t>
            </a:r>
          </a:p>
        </p:txBody>
      </p:sp>
      <p:pic>
        <p:nvPicPr>
          <p:cNvPr id="39940" name="Picture 3" descr="100_327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295400"/>
            <a:ext cx="6643688" cy="4983163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Regional Expos and Clinics</a:t>
            </a:r>
          </a:p>
        </p:txBody>
      </p:sp>
      <p:pic>
        <p:nvPicPr>
          <p:cNvPr id="40963" name="Picture 3" descr="100_329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3733800"/>
            <a:ext cx="3094038" cy="2320925"/>
          </a:xfrm>
          <a:noFill/>
        </p:spPr>
      </p:pic>
      <p:pic>
        <p:nvPicPr>
          <p:cNvPr id="40964" name="Picture 4" descr="100_24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Disability Awareness</a:t>
            </a:r>
            <a:endParaRPr lang="en-US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Consequence of Life</a:t>
            </a:r>
          </a:p>
          <a:p>
            <a:pPr lvl="1"/>
            <a:r>
              <a:rPr lang="en-US" dirty="0" smtClean="0"/>
              <a:t>Physical or Mental/Emotional Impairment</a:t>
            </a:r>
          </a:p>
          <a:p>
            <a:pPr lvl="1"/>
            <a:r>
              <a:rPr lang="en-US" dirty="0" smtClean="0"/>
              <a:t>Record of Such Impairment</a:t>
            </a:r>
          </a:p>
          <a:p>
            <a:pPr lvl="1"/>
            <a:r>
              <a:rPr lang="en-US" dirty="0" smtClean="0"/>
              <a:t>Regarded as Having an Impairment</a:t>
            </a:r>
          </a:p>
          <a:p>
            <a:pPr lvl="1">
              <a:buFontTx/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07533-192B-4F40-8A29-3B634A23AEF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C9A45-245C-4D78-9207-92DA392745B8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Demonstrations</a:t>
            </a:r>
          </a:p>
        </p:txBody>
      </p:sp>
      <p:pic>
        <p:nvPicPr>
          <p:cNvPr id="41988" name="Picture 3" descr="100_245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447800"/>
            <a:ext cx="6324600" cy="4743450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15FE7-E00A-4FEA-8AD1-6B96DD97D511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Residential Ramps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Payback for materials only</a:t>
            </a:r>
          </a:p>
          <a:p>
            <a:pPr eaLnBrk="1" hangingPunct="1"/>
            <a:r>
              <a:rPr lang="en-US" smtClean="0"/>
              <a:t>Based on income and  number in household</a:t>
            </a:r>
          </a:p>
          <a:p>
            <a:pPr eaLnBrk="1" hangingPunct="1"/>
            <a:r>
              <a:rPr lang="en-US" smtClean="0"/>
              <a:t>No interest loans</a:t>
            </a:r>
          </a:p>
          <a:p>
            <a:pPr eaLnBrk="1" hangingPunct="1"/>
            <a:endParaRPr lang="en-US" smtClean="0"/>
          </a:p>
        </p:txBody>
      </p:sp>
      <p:pic>
        <p:nvPicPr>
          <p:cNvPr id="43013" name="Picture 4" descr="MadeliaRam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429000"/>
            <a:ext cx="43068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Aluminum Ramps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6" name="Picture 4" descr="100_28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7" name="Picture 5" descr="100_29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Picture 6" descr="100_28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343400"/>
            <a:ext cx="6324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00_3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100_32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76400"/>
            <a:ext cx="3352800" cy="2514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Roll-a-Ramps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Portable Ramps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7315200" cy="4267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Permanent Ramps</a:t>
            </a:r>
          </a:p>
        </p:txBody>
      </p:sp>
      <p:pic>
        <p:nvPicPr>
          <p:cNvPr id="47107" name="Picture 4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71600"/>
            <a:ext cx="56134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D5E73-16A7-418D-B7AD-D63DA4933C66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dirty="0" smtClean="0">
                <a:solidFill>
                  <a:srgbClr val="6161CB"/>
                </a:solidFill>
              </a:rPr>
              <a:t>Peer Mentor / Volunteer / </a:t>
            </a:r>
            <a:r>
              <a:rPr lang="en-US" b="1" i="1" dirty="0" err="1" smtClean="0">
                <a:solidFill>
                  <a:srgbClr val="6161CB"/>
                </a:solidFill>
              </a:rPr>
              <a:t>Rec</a:t>
            </a:r>
            <a:endParaRPr lang="en-US" b="1" i="1" dirty="0" smtClean="0">
              <a:solidFill>
                <a:srgbClr val="6161CB"/>
              </a:solidFill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Peer Counseling / Volunteer / Recreation 	Manager</a:t>
            </a:r>
          </a:p>
          <a:p>
            <a:pPr eaLnBrk="1" hangingPunct="1">
              <a:buFontTx/>
              <a:buNone/>
            </a:pPr>
            <a:endParaRPr lang="en-US" sz="1000" dirty="0" smtClean="0"/>
          </a:p>
          <a:p>
            <a:pPr lvl="1" eaLnBrk="1" hangingPunct="1"/>
            <a:r>
              <a:rPr lang="en-US" sz="2000" dirty="0" smtClean="0"/>
              <a:t>Senior Companions</a:t>
            </a:r>
          </a:p>
          <a:p>
            <a:pPr lvl="1" eaLnBrk="1" hangingPunct="1"/>
            <a:r>
              <a:rPr lang="en-US" sz="2000" dirty="0" smtClean="0"/>
              <a:t>Volunteer Recruiting,					Training and Recognition</a:t>
            </a:r>
          </a:p>
          <a:p>
            <a:pPr lvl="1" eaLnBrk="1" hangingPunct="1"/>
            <a:r>
              <a:rPr lang="en-US" sz="2000" dirty="0" smtClean="0"/>
              <a:t>Recreation Programs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324600" y="2438400"/>
            <a:ext cx="1219200" cy="31242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8" name="Picture 7" descr="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2362200"/>
            <a:ext cx="2514600" cy="3352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4923D-5110-4762-A230-CB2E2FD3EA3D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Canoe and Kayak Activities</a:t>
            </a:r>
          </a:p>
        </p:txBody>
      </p:sp>
      <p:pic>
        <p:nvPicPr>
          <p:cNvPr id="50180" name="Picture 4" descr="100_26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581400"/>
            <a:ext cx="29035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100_27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90850"/>
            <a:ext cx="351313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100_26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3716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 descr="100_26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219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0F08D-C9EF-446A-A8C4-3497E15EFCDA}" type="slidenum">
              <a:rPr lang="en-US"/>
              <a:pPr>
                <a:defRPr/>
              </a:pPr>
              <a:t>48</a:t>
            </a:fld>
            <a:endParaRPr lang="en-US"/>
          </a:p>
        </p:txBody>
      </p:sp>
      <p:pic>
        <p:nvPicPr>
          <p:cNvPr id="51203" name="Picture 5" descr="IMG_00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3276600"/>
            <a:ext cx="263207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 descr="MAASP 08 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371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914400" y="685800"/>
            <a:ext cx="67818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6161CB"/>
                </a:solidFill>
                <a:effectLst/>
              </a:rPr>
              <a:t>Ski Program</a:t>
            </a:r>
          </a:p>
        </p:txBody>
      </p:sp>
      <p:pic>
        <p:nvPicPr>
          <p:cNvPr id="51206" name="Picture 8" descr="MAASP 08 0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3581400"/>
            <a:ext cx="3921125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0" descr="Travi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1295400"/>
            <a:ext cx="2468563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71F93-0336-45B5-A77F-B36066C13FAD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Miracle League Baseball</a:t>
            </a:r>
          </a:p>
        </p:txBody>
      </p:sp>
      <p:pic>
        <p:nvPicPr>
          <p:cNvPr id="52228" name="Picture 4" descr="infield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4478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Major Life Activity</a:t>
            </a:r>
            <a:endParaRPr lang="en-US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Caring for Oneself</a:t>
            </a:r>
          </a:p>
          <a:p>
            <a:r>
              <a:rPr lang="en-US" sz="2400" smtClean="0"/>
              <a:t>Performing Manual Tasks</a:t>
            </a:r>
          </a:p>
          <a:p>
            <a:r>
              <a:rPr lang="en-US" sz="2400" smtClean="0"/>
              <a:t>Walking</a:t>
            </a:r>
          </a:p>
          <a:p>
            <a:r>
              <a:rPr lang="en-US" sz="2400" smtClean="0"/>
              <a:t>Seeing </a:t>
            </a:r>
          </a:p>
          <a:p>
            <a:r>
              <a:rPr lang="en-US" sz="2400" smtClean="0"/>
              <a:t>Hearing</a:t>
            </a:r>
          </a:p>
          <a:p>
            <a:r>
              <a:rPr lang="en-US" sz="2400" smtClean="0"/>
              <a:t>Speaking</a:t>
            </a:r>
          </a:p>
          <a:p>
            <a:r>
              <a:rPr lang="en-US" sz="2400" smtClean="0"/>
              <a:t>Breathing</a:t>
            </a:r>
          </a:p>
          <a:p>
            <a:r>
              <a:rPr lang="en-US" sz="2400" smtClean="0"/>
              <a:t>Learning</a:t>
            </a:r>
          </a:p>
          <a:p>
            <a:r>
              <a:rPr lang="en-US" sz="2400" smtClean="0"/>
              <a:t>Standing, Lifting</a:t>
            </a:r>
          </a:p>
          <a:p>
            <a:r>
              <a:rPr lang="en-US" sz="2400" smtClean="0"/>
              <a:t>Thinking, Concentrating, Interacting with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5B1AA-BDDB-4009-B840-96E5752256C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2E8D9-6DF5-4FE0-9401-11D00164891A}" type="slidenum">
              <a:rPr lang="en-US"/>
              <a:pPr>
                <a:defRPr/>
              </a:pPr>
              <a:t>50</a:t>
            </a:fld>
            <a:endParaRPr lang="en-US"/>
          </a:p>
        </p:txBody>
      </p:sp>
      <p:pic>
        <p:nvPicPr>
          <p:cNvPr id="53251" name="Picture 4" descr="P614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33909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 descr="at b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609600"/>
            <a:ext cx="48021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6" descr="P607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429000"/>
            <a:ext cx="39036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6D4E5-0B43-41FB-9ECD-7D1DFCFE3F86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dirty="0" smtClean="0">
                <a:solidFill>
                  <a:srgbClr val="6161CB"/>
                </a:solidFill>
              </a:rPr>
              <a:t>Fishing</a:t>
            </a:r>
          </a:p>
        </p:txBody>
      </p:sp>
      <p:pic>
        <p:nvPicPr>
          <p:cNvPr id="54277" name="Picture 6" descr="100_25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95400"/>
            <a:ext cx="2403475" cy="3203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8" name="Picture 9" descr="100_25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3810000"/>
            <a:ext cx="3124200" cy="234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C:\Users\amurray\AppData\Local\Microsoft\Windows\Temporary Internet Files\Content.Outlook\0HROM459\Ed.jpe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95400"/>
            <a:ext cx="3633446" cy="2743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2FCDF-79DF-4DB5-B583-85AD2B64F579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161CB"/>
                </a:solidFill>
              </a:rPr>
              <a:t>Recreation Volunteers</a:t>
            </a:r>
          </a:p>
        </p:txBody>
      </p:sp>
      <p:pic>
        <p:nvPicPr>
          <p:cNvPr id="57348" name="Picture 4" descr="P101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371600"/>
            <a:ext cx="32766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Vi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0574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40386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71 volunteers provided</a:t>
            </a:r>
          </a:p>
        </p:txBody>
      </p:sp>
      <p:sp>
        <p:nvSpPr>
          <p:cNvPr id="249863" name="Text Box 7"/>
          <p:cNvSpPr txBox="1">
            <a:spLocks noChangeArrowheads="1"/>
          </p:cNvSpPr>
          <p:nvPr/>
        </p:nvSpPr>
        <p:spPr bwMode="auto">
          <a:xfrm>
            <a:off x="5181600" y="48768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893 Hours of Fun! 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Activity</a:t>
            </a:r>
            <a:endParaRPr lang="en-US" b="1" i="1" dirty="0">
              <a:solidFill>
                <a:srgbClr val="6161C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742D3-6EDD-4235-8608-45696E5FCE7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0" y="1371600"/>
            <a:ext cx="754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http://www.mn.gov/mnddc/disability-litigation/videos/disabilityRights.html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David Ferleger on the Right to Treat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651760"/>
            <a:ext cx="1876425" cy="15011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SMILES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4000" smtClean="0"/>
          </a:p>
          <a:p>
            <a:pPr algn="ctr">
              <a:buFontTx/>
              <a:buNone/>
            </a:pPr>
            <a:r>
              <a:rPr lang="en-US" sz="4000" smtClean="0"/>
              <a:t>Choices + Skill = Empowerment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CC677-3B2B-483E-9E27-3B26C567AE0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6161CB"/>
                </a:solidFill>
              </a:rPr>
              <a:t>Questions?  </a:t>
            </a:r>
            <a:endParaRPr lang="en-US" b="1" i="1" dirty="0">
              <a:solidFill>
                <a:srgbClr val="6161C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www.smilescil.org</a:t>
            </a:r>
          </a:p>
          <a:p>
            <a:r>
              <a:rPr lang="en-US" dirty="0" smtClean="0"/>
              <a:t>Facebook</a:t>
            </a:r>
          </a:p>
          <a:p>
            <a:r>
              <a:rPr lang="en-US" dirty="0" smtClean="0"/>
              <a:t>Twitter</a:t>
            </a:r>
          </a:p>
          <a:p>
            <a:r>
              <a:rPr lang="en-US" dirty="0" smtClean="0"/>
              <a:t>Phone 507-833-1339 or 888-676-6498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3A7DE-5659-4B8C-8032-39426F3FD91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D4BD3-95F5-4A86-BC52-34F4FB4E9C54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00200"/>
            <a:ext cx="71628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6000" b="1" i="1" smtClean="0">
                <a:solidFill>
                  <a:srgbClr val="6161CB"/>
                </a:solidFill>
              </a:rPr>
              <a:t>Thank You!</a:t>
            </a:r>
          </a:p>
        </p:txBody>
      </p:sp>
      <p:pic>
        <p:nvPicPr>
          <p:cNvPr id="296964" name="Picture 4" descr="j02889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4648200"/>
            <a:ext cx="38100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Disability Awareness</a:t>
            </a:r>
            <a:endParaRPr lang="en-US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the same as Person’s Impairment(s)</a:t>
            </a:r>
          </a:p>
          <a:p>
            <a:pPr lvl="1"/>
            <a:r>
              <a:rPr lang="en-US" dirty="0" smtClean="0"/>
              <a:t>Disability Etiquette</a:t>
            </a:r>
          </a:p>
          <a:p>
            <a:pPr lvl="1"/>
            <a:r>
              <a:rPr lang="en-US" dirty="0" smtClean="0"/>
              <a:t>Person First Language</a:t>
            </a:r>
          </a:p>
          <a:p>
            <a:pPr lvl="2"/>
            <a:r>
              <a:rPr lang="en-US" dirty="0" smtClean="0"/>
              <a:t>Person with a disability</a:t>
            </a:r>
          </a:p>
          <a:p>
            <a:pPr lvl="2"/>
            <a:r>
              <a:rPr lang="en-US" dirty="0" smtClean="0"/>
              <a:t>Person who uses a wheelchair</a:t>
            </a:r>
          </a:p>
          <a:p>
            <a:pPr lvl="2"/>
            <a:r>
              <a:rPr lang="en-US" dirty="0" smtClean="0"/>
              <a:t>Person who has Cerebral Palsy</a:t>
            </a:r>
          </a:p>
          <a:p>
            <a:pPr lvl="2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9F3B8-6AD4-4BCD-8960-4C110694135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Disability Is </a:t>
            </a:r>
            <a:endParaRPr lang="en-US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Related to the Capacity of the Community to Provide Access and Inclusion</a:t>
            </a:r>
          </a:p>
          <a:p>
            <a:pPr lvl="2"/>
            <a:r>
              <a:rPr lang="en-US" dirty="0" smtClean="0"/>
              <a:t>Architectural</a:t>
            </a:r>
          </a:p>
          <a:p>
            <a:pPr lvl="4"/>
            <a:r>
              <a:rPr lang="en-US" dirty="0" smtClean="0"/>
              <a:t>Ramps and curb cuts</a:t>
            </a:r>
          </a:p>
          <a:p>
            <a:pPr lvl="4"/>
            <a:r>
              <a:rPr lang="en-US" dirty="0" smtClean="0"/>
              <a:t>Signs in Braille</a:t>
            </a:r>
          </a:p>
          <a:p>
            <a:pPr lvl="4"/>
            <a:r>
              <a:rPr lang="en-US" dirty="0" smtClean="0"/>
              <a:t>Audible traffic signals</a:t>
            </a:r>
          </a:p>
          <a:p>
            <a:pPr lvl="2"/>
            <a:r>
              <a:rPr lang="en-US" dirty="0" smtClean="0"/>
              <a:t>Attitudinal</a:t>
            </a:r>
          </a:p>
          <a:p>
            <a:pPr lvl="4"/>
            <a:r>
              <a:rPr lang="en-US" dirty="0" smtClean="0"/>
              <a:t>Talking to the person </a:t>
            </a:r>
          </a:p>
          <a:p>
            <a:pPr lvl="2"/>
            <a:r>
              <a:rPr lang="en-US" dirty="0" smtClean="0"/>
              <a:t>Administrative</a:t>
            </a:r>
          </a:p>
          <a:p>
            <a:pPr lvl="4"/>
            <a:r>
              <a:rPr lang="en-US" dirty="0" smtClean="0"/>
              <a:t>Alternate formats for paperwork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BFE9C-E690-4A84-B97B-7B7A2AA4457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Independent Living Philosophy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Cross Disability</a:t>
            </a:r>
          </a:p>
          <a:p>
            <a:pPr lvl="1" eaLnBrk="1" hangingPunct="1"/>
            <a:r>
              <a:rPr lang="en-US" sz="2000" smtClean="0"/>
              <a:t>Centers provide services to all disability groups/populations</a:t>
            </a:r>
          </a:p>
          <a:p>
            <a:pPr eaLnBrk="1" hangingPunct="1">
              <a:buFontTx/>
              <a:buNone/>
            </a:pPr>
            <a:endParaRPr lang="en-US" sz="1800" smtClean="0"/>
          </a:p>
          <a:p>
            <a:pPr eaLnBrk="1" hangingPunct="1"/>
            <a:r>
              <a:rPr lang="en-US" smtClean="0"/>
              <a:t>Community Based</a:t>
            </a:r>
          </a:p>
          <a:p>
            <a:pPr lvl="1" eaLnBrk="1" hangingPunct="1"/>
            <a:r>
              <a:rPr lang="en-US" sz="2000" smtClean="0"/>
              <a:t>Programs, services, and activities are provided to people with disabilities within the communities where they reside</a:t>
            </a:r>
          </a:p>
          <a:p>
            <a:pPr eaLnBrk="1" hangingPunct="1">
              <a:buFontTx/>
              <a:buNone/>
            </a:pPr>
            <a:endParaRPr lang="en-US" sz="1800" smtClean="0"/>
          </a:p>
          <a:p>
            <a:pPr eaLnBrk="1" hangingPunct="1"/>
            <a:r>
              <a:rPr lang="en-US" smtClean="0"/>
              <a:t>Consumer Control</a:t>
            </a:r>
          </a:p>
          <a:p>
            <a:pPr lvl="1" eaLnBrk="1" hangingPunct="1"/>
            <a:r>
              <a:rPr lang="en-US" sz="2000" smtClean="0"/>
              <a:t>Centers are mainly run by people with disabilities including board, staff and volunteers who themselves have been successful in establishing independent lifestyles</a:t>
            </a:r>
          </a:p>
          <a:p>
            <a:pPr eaLnBrk="1" hangingPunct="1">
              <a:buFontTx/>
              <a:buNone/>
            </a:pPr>
            <a:endParaRPr lang="en-US" sz="2400" smtClean="0"/>
          </a:p>
          <a:p>
            <a:pPr lvl="1" eaLnBrk="1" hangingPunct="1">
              <a:buFontTx/>
              <a:buNone/>
            </a:pPr>
            <a:endParaRPr lang="en-US" sz="2000" smtClean="0"/>
          </a:p>
          <a:p>
            <a:pPr lvl="1" eaLnBrk="1" hangingPunct="1"/>
            <a:endParaRPr lang="en-US" sz="2000" smtClean="0"/>
          </a:p>
          <a:p>
            <a:pPr eaLnBrk="1" hangingPunct="1"/>
            <a:endParaRPr lang="en-US" sz="2400" smtClean="0"/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A50AE5-3949-4824-B5FB-3A57C61ACBE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6161CB"/>
                </a:solidFill>
              </a:rPr>
              <a:t>Theory of Self Determination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Autonomy</a:t>
            </a:r>
          </a:p>
          <a:p>
            <a:pPr lvl="1"/>
            <a:r>
              <a:rPr lang="en-US" dirty="0" smtClean="0"/>
              <a:t>What the person intends to accomplish</a:t>
            </a:r>
          </a:p>
          <a:p>
            <a:r>
              <a:rPr lang="en-US" dirty="0" smtClean="0"/>
              <a:t>Competencies</a:t>
            </a:r>
          </a:p>
          <a:p>
            <a:pPr lvl="1"/>
            <a:r>
              <a:rPr lang="en-US" dirty="0" smtClean="0"/>
              <a:t>Skills or abilities needed to accomplish intent</a:t>
            </a:r>
          </a:p>
          <a:p>
            <a:r>
              <a:rPr lang="en-US" dirty="0" smtClean="0"/>
              <a:t>Relatedness</a:t>
            </a:r>
          </a:p>
          <a:p>
            <a:pPr lvl="1"/>
            <a:r>
              <a:rPr lang="en-US" dirty="0" smtClean="0"/>
              <a:t>Quality of support for acquiring skills to accomplish intent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6D4CA7-4E04-4FAB-A6D2-DF547B7BB6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 Sans MT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4746</TotalTime>
  <Words>1044</Words>
  <Application>Microsoft Office PowerPoint</Application>
  <PresentationFormat>On-screen Show (4:3)</PresentationFormat>
  <Paragraphs>321</Paragraphs>
  <Slides>56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1_Default Design</vt:lpstr>
      <vt:lpstr>Southern Minnesota Independent Living Enterprises &amp; Services, Inc.</vt:lpstr>
      <vt:lpstr>Mission</vt:lpstr>
      <vt:lpstr>Independent Living Philosophy</vt:lpstr>
      <vt:lpstr>Disability Awareness</vt:lpstr>
      <vt:lpstr>Major Life Activity</vt:lpstr>
      <vt:lpstr>Disability Awareness</vt:lpstr>
      <vt:lpstr>Disability Is </vt:lpstr>
      <vt:lpstr>Independent Living Philosophy</vt:lpstr>
      <vt:lpstr>Theory of Self Determination</vt:lpstr>
      <vt:lpstr>Theory of Self Determination</vt:lpstr>
      <vt:lpstr>Qualities of Relatedness</vt:lpstr>
      <vt:lpstr>Successful Support</vt:lpstr>
      <vt:lpstr>SMILES</vt:lpstr>
      <vt:lpstr>SMILES</vt:lpstr>
      <vt:lpstr>SMILES</vt:lpstr>
      <vt:lpstr>Consumer Education</vt:lpstr>
      <vt:lpstr>Self Determination</vt:lpstr>
      <vt:lpstr>SMILES Self Determination</vt:lpstr>
      <vt:lpstr>From Philosophy to Success</vt:lpstr>
      <vt:lpstr>SMILES History</vt:lpstr>
      <vt:lpstr>CIL as a Unique Model</vt:lpstr>
      <vt:lpstr>Residential Models</vt:lpstr>
      <vt:lpstr>Qualities of Support</vt:lpstr>
      <vt:lpstr>CIL Four Core Services</vt:lpstr>
      <vt:lpstr>Service Areas</vt:lpstr>
      <vt:lpstr>SMILES CIL Programs</vt:lpstr>
      <vt:lpstr>Advocacy</vt:lpstr>
      <vt:lpstr>Citizens for Accessibility</vt:lpstr>
      <vt:lpstr>IL Skills Training</vt:lpstr>
      <vt:lpstr>Bonnie Jacobsen</vt:lpstr>
      <vt:lpstr>IL Program Includes:</vt:lpstr>
      <vt:lpstr>Assessment and Training</vt:lpstr>
      <vt:lpstr>Transition</vt:lpstr>
      <vt:lpstr>Drivers Education </vt:lpstr>
      <vt:lpstr>Traci Windschitl</vt:lpstr>
      <vt:lpstr>Regional Technology Center</vt:lpstr>
      <vt:lpstr>Howard Rosten</vt:lpstr>
      <vt:lpstr>Lending Library</vt:lpstr>
      <vt:lpstr>Regional Expos and Clinics</vt:lpstr>
      <vt:lpstr>Demonstrations</vt:lpstr>
      <vt:lpstr>Residential Ramps</vt:lpstr>
      <vt:lpstr>Aluminum Ramps</vt:lpstr>
      <vt:lpstr>Roll-a-Ramps</vt:lpstr>
      <vt:lpstr>Portable Ramps</vt:lpstr>
      <vt:lpstr>Permanent Ramps</vt:lpstr>
      <vt:lpstr>Peer Mentor / Volunteer / Rec</vt:lpstr>
      <vt:lpstr>Canoe and Kayak Activities</vt:lpstr>
      <vt:lpstr>Slide 48</vt:lpstr>
      <vt:lpstr>Miracle League Baseball</vt:lpstr>
      <vt:lpstr>Slide 50</vt:lpstr>
      <vt:lpstr>Fishing</vt:lpstr>
      <vt:lpstr>Recreation Volunteers</vt:lpstr>
      <vt:lpstr>Activity</vt:lpstr>
      <vt:lpstr>SMILES</vt:lpstr>
      <vt:lpstr>Questions?  </vt:lpstr>
      <vt:lpstr>Slide 56</vt:lpstr>
    </vt:vector>
  </TitlesOfParts>
  <Company>smiles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Anne Murray</cp:lastModifiedBy>
  <cp:revision>310</cp:revision>
  <dcterms:created xsi:type="dcterms:W3CDTF">2003-11-10T16:42:18Z</dcterms:created>
  <dcterms:modified xsi:type="dcterms:W3CDTF">2014-09-24T18:07:01Z</dcterms:modified>
</cp:coreProperties>
</file>